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9" r:id="rId3"/>
    <p:sldId id="264" r:id="rId4"/>
  </p:sldIdLst>
  <p:sldSz cx="20104100" cy="11309350"/>
  <p:notesSz cx="20104100" cy="11309350"/>
  <p:embeddedFontLst>
    <p:embeddedFont>
      <p:font typeface="Druk Cyr" charset="-52"/>
      <p:regular r:id="rId5"/>
    </p:embeddedFon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Wingdings 2" panose="05020102010507070707" pitchFamily="18" charset="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51" d="100"/>
          <a:sy n="51" d="100"/>
        </p:scale>
        <p:origin x="610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4074642" cy="215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84850" y="3224446"/>
            <a:ext cx="12141601" cy="59676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chemeClr val="bg1"/>
                </a:solidFill>
              </a:rPr>
              <a:t>Оценка  качества работы МБДОУ</a:t>
            </a:r>
            <a:br>
              <a:rPr lang="ru-RU" spc="-5" dirty="0" smtClean="0">
                <a:solidFill>
                  <a:schemeClr val="bg1"/>
                </a:solidFill>
              </a:rPr>
            </a:br>
            <a:r>
              <a:rPr lang="ru-RU" spc="-5" dirty="0" smtClean="0">
                <a:solidFill>
                  <a:schemeClr val="bg1"/>
                </a:solidFill>
              </a:rPr>
              <a:t>родителями </a:t>
            </a:r>
            <a:r>
              <a:rPr lang="ru-RU" spc="-5" dirty="0" smtClean="0">
                <a:solidFill>
                  <a:schemeClr val="bg1"/>
                </a:solidFill>
              </a:rPr>
              <a:t>(</a:t>
            </a:r>
            <a:r>
              <a:rPr lang="ru-RU" spc="-5" dirty="0" smtClean="0">
                <a:solidFill>
                  <a:schemeClr val="bg1"/>
                </a:solidFill>
              </a:rPr>
              <a:t>законными представителями)</a:t>
            </a:r>
            <a:br>
              <a:rPr lang="ru-RU" spc="-5" dirty="0" smtClean="0">
                <a:solidFill>
                  <a:schemeClr val="bg1"/>
                </a:solidFill>
              </a:rPr>
            </a:br>
            <a:r>
              <a:rPr lang="ru-RU" sz="6600" spc="-5" dirty="0" smtClean="0">
                <a:solidFill>
                  <a:srgbClr val="C00000"/>
                </a:solidFill>
              </a:rPr>
              <a:t>за 2022 – 2023 </a:t>
            </a:r>
            <a:r>
              <a:rPr lang="ru-RU" sz="6600" spc="-5" dirty="0" err="1" smtClean="0">
                <a:solidFill>
                  <a:srgbClr val="C00000"/>
                </a:solidFill>
              </a:rPr>
              <a:t>уч.г</a:t>
            </a:r>
            <a:r>
              <a:rPr lang="ru-RU" sz="6600" spc="-5" dirty="0" smtClean="0">
                <a:solidFill>
                  <a:srgbClr val="C00000"/>
                </a:solidFill>
              </a:rPr>
              <a:t>.</a:t>
            </a:r>
            <a:endParaRPr sz="6600" spc="-5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1736" y="2838641"/>
            <a:ext cx="1165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В анкетировании приняли участие </a:t>
            </a:r>
            <a:r>
              <a:rPr lang="ru-RU" sz="6000" b="1" dirty="0" smtClean="0">
                <a:solidFill>
                  <a:srgbClr val="C00000"/>
                </a:solidFill>
              </a:rPr>
              <a:t>162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 человека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Проанализированы </a:t>
            </a:r>
            <a:r>
              <a:rPr lang="ru-RU" sz="6000" b="1" dirty="0" smtClean="0">
                <a:solidFill>
                  <a:srgbClr val="C00000"/>
                </a:solidFill>
              </a:rPr>
              <a:t>465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анкет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2736850" y="6937137"/>
            <a:ext cx="12430007" cy="33355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</a:rPr>
              <a:t>Удовлетворены </a:t>
            </a:r>
          </a:p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</a:rPr>
              <a:t>качеством работы учреждения – </a:t>
            </a:r>
            <a:r>
              <a:rPr lang="ru-RU" sz="5400" b="1" dirty="0" smtClean="0">
                <a:solidFill>
                  <a:srgbClr val="C00000"/>
                </a:solidFill>
              </a:rPr>
              <a:t>89,3 </a:t>
            </a:r>
            <a:r>
              <a:rPr lang="ru-RU" sz="5400" b="1" dirty="0">
                <a:solidFill>
                  <a:srgbClr val="C00000"/>
                </a:solidFill>
              </a:rPr>
              <a:t>%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Частично </a:t>
            </a:r>
            <a:r>
              <a:rPr lang="ru-RU" sz="5400" b="1" dirty="0">
                <a:solidFill>
                  <a:schemeClr val="bg1"/>
                </a:solidFill>
              </a:rPr>
              <a:t>удовлетворены – </a:t>
            </a:r>
            <a:r>
              <a:rPr lang="ru-RU" sz="5400" b="1" dirty="0" smtClean="0">
                <a:solidFill>
                  <a:srgbClr val="C00000"/>
                </a:solidFill>
              </a:rPr>
              <a:t>3,6 </a:t>
            </a:r>
            <a:r>
              <a:rPr lang="ru-RU" sz="5400" b="1" dirty="0">
                <a:solidFill>
                  <a:srgbClr val="C00000"/>
                </a:solidFill>
              </a:rPr>
              <a:t>%</a:t>
            </a:r>
          </a:p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</a:rPr>
              <a:t>Не удовлетворены – </a:t>
            </a:r>
            <a:r>
              <a:rPr lang="ru-RU" sz="5400" b="1" dirty="0" smtClean="0">
                <a:solidFill>
                  <a:srgbClr val="C00000"/>
                </a:solidFill>
              </a:rPr>
              <a:t>7,1 </a:t>
            </a:r>
            <a:r>
              <a:rPr lang="ru-RU" sz="5400" b="1" dirty="0">
                <a:solidFill>
                  <a:srgbClr val="C00000"/>
                </a:solidFill>
              </a:rPr>
              <a:t>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7378" y="1077774"/>
            <a:ext cx="14058650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/>
              <a:t>Степень удовлетворенности</a:t>
            </a:r>
            <a:endParaRPr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86783"/>
              </p:ext>
            </p:extLst>
          </p:nvPr>
        </p:nvGraphicFramePr>
        <p:xfrm>
          <a:off x="3956050" y="3573641"/>
          <a:ext cx="13182600" cy="6477533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76525209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53975" dist="22860" dir="5400000" algn="tl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Georgia" pitchFamily="18" charset="0"/>
                          <a:ea typeface="+mj-ea"/>
                          <a:cs typeface="+mj-cs"/>
                        </a:rPr>
                        <a:t>Параметры</a:t>
                      </a: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Да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Частично (не всегда)</a:t>
                      </a: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Нет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качества          организации образовательного </a:t>
                      </a:r>
                      <a:r>
                        <a:rPr kumimoji="0" lang="ru-RU" sz="2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процесса (реализация образовательных программ)</a:t>
                      </a:r>
                      <a:endParaRPr kumimoji="0" lang="ru-RU" sz="2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92,4%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7,6%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9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информированности о работе учреждения и порядке предоставления социальных услуг</a:t>
                      </a: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качества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взаимодействия, общения, доброжелательности сотрудников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0,6%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4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качества создания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условий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77,2%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D08B8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14,3%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1D08B8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0055" marR="4005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96</Words>
  <Application>Microsoft Office PowerPoint</Application>
  <PresentationFormat>Произвольный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Druk Cyr</vt:lpstr>
      <vt:lpstr>Georgia</vt:lpstr>
      <vt:lpstr>Wingdings 2</vt:lpstr>
      <vt:lpstr>Calibri</vt:lpstr>
      <vt:lpstr>Times New Roman</vt:lpstr>
      <vt:lpstr>Office Theme</vt:lpstr>
      <vt:lpstr>Оценка  качества работы МБДОУ родителями (законными представителями) за 2022 – 2023 уч.г.</vt:lpstr>
      <vt:lpstr>Презентация PowerPoint</vt:lpstr>
      <vt:lpstr>Степень удовлетворенности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1</cp:lastModifiedBy>
  <cp:revision>18</cp:revision>
  <dcterms:created xsi:type="dcterms:W3CDTF">2023-01-13T17:17:54Z</dcterms:created>
  <dcterms:modified xsi:type="dcterms:W3CDTF">2023-05-30T05:36:24Z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